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67" r:id="rId4"/>
    <p:sldId id="268" r:id="rId5"/>
    <p:sldId id="269" r:id="rId6"/>
    <p:sldId id="270" r:id="rId7"/>
    <p:sldId id="259" r:id="rId8"/>
    <p:sldId id="260" r:id="rId9"/>
    <p:sldId id="261" r:id="rId10"/>
    <p:sldId id="271" r:id="rId11"/>
    <p:sldId id="272" r:id="rId12"/>
    <p:sldId id="263" r:id="rId13"/>
    <p:sldId id="264" r:id="rId14"/>
    <p:sldId id="273" r:id="rId15"/>
    <p:sldId id="276" r:id="rId16"/>
    <p:sldId id="277" r:id="rId17"/>
    <p:sldId id="278" r:id="rId18"/>
    <p:sldId id="279" r:id="rId19"/>
    <p:sldId id="280" r:id="rId20"/>
    <p:sldId id="274" r:id="rId21"/>
    <p:sldId id="281" r:id="rId22"/>
    <p:sldId id="282" r:id="rId23"/>
    <p:sldId id="283" r:id="rId24"/>
    <p:sldId id="284" r:id="rId25"/>
    <p:sldId id="285" r:id="rId26"/>
    <p:sldId id="275" r:id="rId27"/>
    <p:sldId id="26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a Nastasa" initials="DN" lastIdx="1" clrIdx="0">
    <p:extLst>
      <p:ext uri="{19B8F6BF-5375-455C-9EA6-DF929625EA0E}">
        <p15:presenceInfo xmlns:p15="http://schemas.microsoft.com/office/powerpoint/2012/main" userId="b4a96b62accd13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15T15:07:55.52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05B6C-11D9-4477-8FB6-CE8B5F0FF48F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2D6B2-DD83-42BB-947E-8FDE1AB7C47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5699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D2D6B2-DD83-42BB-947E-8FDE1AB7C474}" type="slidenum">
              <a:rPr lang="ro-RO" smtClean="0"/>
              <a:t>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6492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53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4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28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99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7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1961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2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1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38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59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FE4B-9F53-4B3F-8077-06BE97E885A2}" type="datetimeFigureOut">
              <a:rPr lang="ro-RO" smtClean="0"/>
              <a:t>22.10.2025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EF700FA-D3AC-4F9A-AC1C-91AE6D74ECAA}" type="slidenum">
              <a:rPr lang="ro-RO" smtClean="0"/>
              <a:t>‹#›</a:t>
            </a:fld>
            <a:endParaRPr lang="ro-RO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26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6DA38F-2B0E-EA13-D834-CA6478346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3" y="76200"/>
            <a:ext cx="11625944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258" y="197305"/>
            <a:ext cx="9965872" cy="2458810"/>
          </a:xfrm>
        </p:spPr>
        <p:txBody>
          <a:bodyPr>
            <a:normAutofit/>
          </a:bodyPr>
          <a:lstStyle/>
          <a:p>
            <a:pPr algn="ctr"/>
            <a:r>
              <a:rPr lang="ro-RO" sz="4800" b="1" dirty="0">
                <a:solidFill>
                  <a:srgbClr val="FF0000"/>
                </a:solidFill>
              </a:rPr>
              <a:t>Învățare în aer liber </a:t>
            </a:r>
            <a:br>
              <a:rPr lang="ro-RO" sz="4800" b="1" dirty="0">
                <a:solidFill>
                  <a:srgbClr val="FF0000"/>
                </a:solidFill>
              </a:rPr>
            </a:br>
            <a:r>
              <a:rPr lang="ro-RO" sz="4800" b="1" dirty="0">
                <a:solidFill>
                  <a:srgbClr val="FF0000"/>
                </a:solidFill>
              </a:rPr>
              <a:t>pentru dezvoltare socio-emoțională și bunăstare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743" y="3309257"/>
            <a:ext cx="10853057" cy="3351440"/>
          </a:xfrm>
        </p:spPr>
        <p:txBody>
          <a:bodyPr>
            <a:normAutofit/>
          </a:bodyPr>
          <a:lstStyle/>
          <a:p>
            <a:pPr algn="ctr"/>
            <a:r>
              <a:rPr lang="ro-RO" sz="4400" dirty="0">
                <a:solidFill>
                  <a:srgbClr val="002060"/>
                </a:solidFill>
                <a:latin typeface="Britannic Bold" panose="020B0903060703020204" pitchFamily="34" charset="0"/>
              </a:rPr>
              <a:t>Raport de diseminare </a:t>
            </a:r>
          </a:p>
          <a:p>
            <a:pPr algn="ctr"/>
            <a:r>
              <a:rPr lang="ro-RO" sz="4400" dirty="0">
                <a:solidFill>
                  <a:srgbClr val="002060"/>
                </a:solidFill>
                <a:latin typeface="Britannic Bold" panose="020B0903060703020204" pitchFamily="34" charset="0"/>
              </a:rPr>
              <a:t>Erasmus+  Barcelona, </a:t>
            </a:r>
          </a:p>
          <a:p>
            <a:pPr algn="ctr"/>
            <a:r>
              <a:rPr lang="ro-RO" sz="4400" dirty="0">
                <a:solidFill>
                  <a:srgbClr val="002060"/>
                </a:solidFill>
                <a:latin typeface="Britannic Bold" panose="020B0903060703020204" pitchFamily="34" charset="0"/>
              </a:rPr>
              <a:t>12–16 mai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F91FDF-890C-F670-610A-33478355C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43" y="0"/>
            <a:ext cx="9666514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7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42A9F8-A93A-ECA4-4FA9-3627ABF6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11723914" cy="611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1" y="274639"/>
            <a:ext cx="10929257" cy="911905"/>
          </a:xfrm>
        </p:spPr>
        <p:txBody>
          <a:bodyPr/>
          <a:lstStyle/>
          <a:p>
            <a:pPr algn="ctr"/>
            <a:r>
              <a:rPr b="1" dirty="0" err="1"/>
              <a:t>Contextul</a:t>
            </a:r>
            <a:r>
              <a:rPr b="1" dirty="0"/>
              <a:t> </a:t>
            </a:r>
            <a:r>
              <a:rPr b="1" dirty="0" err="1"/>
              <a:t>cursului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71" y="1099456"/>
            <a:ext cx="11473543" cy="5483905"/>
          </a:xfrm>
        </p:spPr>
        <p:txBody>
          <a:bodyPr/>
          <a:lstStyle/>
          <a:p>
            <a:pPr marL="0" indent="0" algn="just">
              <a:buNone/>
            </a:pPr>
            <a:r>
              <a:rPr lang="ro-RO" dirty="0"/>
              <a:t>	</a:t>
            </a:r>
            <a:r>
              <a:rPr sz="3600" dirty="0" err="1"/>
              <a:t>Cursul</a:t>
            </a:r>
            <a:r>
              <a:rPr sz="3600" dirty="0"/>
              <a:t> Erasmus+ a </a:t>
            </a:r>
            <a:r>
              <a:rPr sz="3600" dirty="0" err="1"/>
              <a:t>oferit</a:t>
            </a:r>
            <a:r>
              <a:rPr sz="3600" dirty="0"/>
              <a:t> </a:t>
            </a:r>
            <a:r>
              <a:rPr sz="3600" dirty="0" err="1"/>
              <a:t>participanților</a:t>
            </a:r>
            <a:r>
              <a:rPr sz="3600" dirty="0"/>
              <a:t> </a:t>
            </a:r>
            <a:r>
              <a:rPr sz="3600" dirty="0" err="1"/>
              <a:t>oportunitatea</a:t>
            </a:r>
            <a:r>
              <a:rPr sz="3600" dirty="0"/>
              <a:t> de a </a:t>
            </a:r>
            <a:r>
              <a:rPr sz="3600" dirty="0" err="1"/>
              <a:t>explora</a:t>
            </a:r>
            <a:r>
              <a:rPr sz="3600" dirty="0"/>
              <a:t> </a:t>
            </a:r>
            <a:r>
              <a:rPr sz="3600" dirty="0" err="1"/>
              <a:t>concepte</a:t>
            </a:r>
            <a:r>
              <a:rPr sz="3600" dirty="0"/>
              <a:t> </a:t>
            </a:r>
            <a:r>
              <a:rPr sz="3600" dirty="0" err="1"/>
              <a:t>moderne</a:t>
            </a:r>
            <a:r>
              <a:rPr sz="3600" dirty="0"/>
              <a:t> de </a:t>
            </a:r>
            <a:r>
              <a:rPr sz="3600" dirty="0" err="1"/>
              <a:t>învățare</a:t>
            </a:r>
            <a:r>
              <a:rPr sz="3600" dirty="0"/>
              <a:t> </a:t>
            </a:r>
            <a:r>
              <a:rPr sz="3600" dirty="0" err="1"/>
              <a:t>experiențială</a:t>
            </a:r>
            <a:r>
              <a:rPr sz="3600" dirty="0"/>
              <a:t> </a:t>
            </a:r>
            <a:r>
              <a:rPr sz="3600" dirty="0" err="1"/>
              <a:t>în</a:t>
            </a:r>
            <a:r>
              <a:rPr sz="3600" dirty="0"/>
              <a:t> </a:t>
            </a:r>
            <a:r>
              <a:rPr sz="3600" dirty="0" err="1"/>
              <a:t>aer</a:t>
            </a:r>
            <a:r>
              <a:rPr sz="3600" dirty="0"/>
              <a:t> liber combinate cu </a:t>
            </a:r>
            <a:r>
              <a:rPr sz="3600" dirty="0" err="1"/>
              <a:t>dezvoltarea</a:t>
            </a:r>
            <a:r>
              <a:rPr sz="3600" dirty="0"/>
              <a:t> </a:t>
            </a:r>
            <a:r>
              <a:rPr sz="3600" dirty="0" err="1"/>
              <a:t>competențelor</a:t>
            </a:r>
            <a:r>
              <a:rPr sz="3600" dirty="0"/>
              <a:t> socio-</a:t>
            </a:r>
            <a:r>
              <a:rPr sz="3600" dirty="0" err="1"/>
              <a:t>emoționale</a:t>
            </a:r>
            <a:r>
              <a:rPr sz="3600" dirty="0"/>
              <a:t> (SEL).</a:t>
            </a:r>
            <a:endParaRPr lang="ro-RO" sz="3600" dirty="0"/>
          </a:p>
          <a:p>
            <a:pPr marL="0" indent="0" algn="just">
              <a:buNone/>
            </a:pPr>
            <a:r>
              <a:rPr lang="ro-RO" sz="3600" dirty="0"/>
              <a:t>	</a:t>
            </a:r>
            <a:r>
              <a:rPr sz="3600" dirty="0" err="1"/>
              <a:t>Activitățile</a:t>
            </a:r>
            <a:r>
              <a:rPr sz="3600" dirty="0"/>
              <a:t> s-au </a:t>
            </a:r>
            <a:r>
              <a:rPr sz="3600" dirty="0" err="1"/>
              <a:t>desfășurat</a:t>
            </a:r>
            <a:endParaRPr lang="ro-RO" sz="3600" dirty="0"/>
          </a:p>
          <a:p>
            <a:pPr marL="0" indent="0" algn="just">
              <a:buNone/>
            </a:pPr>
            <a:r>
              <a:rPr sz="3600" dirty="0"/>
              <a:t> </a:t>
            </a:r>
            <a:r>
              <a:rPr sz="3600" dirty="0" err="1"/>
              <a:t>în</a:t>
            </a:r>
            <a:r>
              <a:rPr sz="3600" dirty="0"/>
              <a:t> diverse </a:t>
            </a:r>
            <a:r>
              <a:rPr sz="3600" dirty="0" err="1"/>
              <a:t>spații</a:t>
            </a:r>
            <a:r>
              <a:rPr sz="3600" dirty="0"/>
              <a:t> </a:t>
            </a:r>
            <a:r>
              <a:rPr sz="3600" dirty="0" err="1"/>
              <a:t>naturale</a:t>
            </a:r>
            <a:r>
              <a:rPr sz="3600" dirty="0"/>
              <a:t> </a:t>
            </a:r>
            <a:r>
              <a:rPr sz="3600" dirty="0" err="1"/>
              <a:t>și</a:t>
            </a:r>
            <a:r>
              <a:rPr sz="3600" dirty="0"/>
              <a:t> urbane </a:t>
            </a:r>
            <a:endParaRPr lang="ro-RO" sz="3600" dirty="0"/>
          </a:p>
          <a:p>
            <a:pPr marL="0" indent="0" algn="just">
              <a:buNone/>
            </a:pPr>
            <a:r>
              <a:rPr sz="3600" dirty="0"/>
              <a:t>din Barcelona.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D8759C-09B6-373E-9AD4-8DF3FFB65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426" y="3162300"/>
            <a:ext cx="3814888" cy="28847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172"/>
            <a:ext cx="10515600" cy="834799"/>
          </a:xfrm>
        </p:spPr>
        <p:txBody>
          <a:bodyPr>
            <a:normAutofit/>
          </a:bodyPr>
          <a:lstStyle/>
          <a:p>
            <a:r>
              <a:rPr lang="ro-RO" b="1" dirty="0">
                <a:solidFill>
                  <a:srgbClr val="FF0000"/>
                </a:solidFill>
              </a:rPr>
              <a:t>         </a:t>
            </a:r>
            <a:r>
              <a:rPr b="1" dirty="0" err="1">
                <a:solidFill>
                  <a:srgbClr val="FF0000"/>
                </a:solidFill>
              </a:rPr>
              <a:t>Obiectivele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formării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843" y="1818639"/>
            <a:ext cx="11876314" cy="5072017"/>
          </a:xfrm>
        </p:spPr>
        <p:txBody>
          <a:bodyPr>
            <a:noAutofit/>
          </a:bodyPr>
          <a:lstStyle/>
          <a:p>
            <a:pPr algn="just"/>
            <a:r>
              <a:rPr sz="3200" b="1" dirty="0" err="1">
                <a:solidFill>
                  <a:schemeClr val="tx2"/>
                </a:solidFill>
              </a:rPr>
              <a:t>Înțelegerea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principiilor</a:t>
            </a:r>
            <a:r>
              <a:rPr sz="3200" b="1" dirty="0">
                <a:solidFill>
                  <a:schemeClr val="tx2"/>
                </a:solidFill>
              </a:rPr>
              <a:t> SEL </a:t>
            </a:r>
            <a:r>
              <a:rPr sz="3200" b="1" dirty="0" err="1">
                <a:solidFill>
                  <a:schemeClr val="tx2"/>
                </a:solidFill>
              </a:rPr>
              <a:t>și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aplicarea</a:t>
            </a:r>
            <a:r>
              <a:rPr sz="3200" b="1" dirty="0">
                <a:solidFill>
                  <a:schemeClr val="tx2"/>
                </a:solidFill>
              </a:rPr>
              <a:t> lor </a:t>
            </a:r>
            <a:r>
              <a:rPr sz="3200" b="1" dirty="0" err="1">
                <a:solidFill>
                  <a:schemeClr val="tx2"/>
                </a:solidFill>
              </a:rPr>
              <a:t>în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activități</a:t>
            </a:r>
            <a:r>
              <a:rPr sz="3200" b="1" dirty="0">
                <a:solidFill>
                  <a:schemeClr val="tx2"/>
                </a:solidFill>
              </a:rPr>
              <a:t> outdoor.</a:t>
            </a:r>
          </a:p>
          <a:p>
            <a:pPr algn="just"/>
            <a:r>
              <a:rPr sz="3200" b="1" dirty="0" err="1">
                <a:solidFill>
                  <a:schemeClr val="tx2"/>
                </a:solidFill>
              </a:rPr>
              <a:t>Dezvoltarea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strategiilor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pentru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crearea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unui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climat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educațional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sigur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și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incluziv</a:t>
            </a:r>
            <a:r>
              <a:rPr sz="3200" b="1" dirty="0">
                <a:solidFill>
                  <a:schemeClr val="tx2"/>
                </a:solidFill>
              </a:rPr>
              <a:t>.</a:t>
            </a:r>
          </a:p>
          <a:p>
            <a:pPr algn="just"/>
            <a:r>
              <a:rPr sz="3200" b="1" dirty="0" err="1">
                <a:solidFill>
                  <a:schemeClr val="tx2"/>
                </a:solidFill>
              </a:rPr>
              <a:t>Promovarea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bunăstării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emoționale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și</a:t>
            </a:r>
            <a:r>
              <a:rPr sz="3200" b="1" dirty="0">
                <a:solidFill>
                  <a:schemeClr val="tx2"/>
                </a:solidFill>
              </a:rPr>
              <a:t> a </a:t>
            </a:r>
            <a:r>
              <a:rPr sz="3200" b="1" dirty="0" err="1">
                <a:solidFill>
                  <a:schemeClr val="tx2"/>
                </a:solidFill>
              </a:rPr>
              <a:t>colaborării</a:t>
            </a:r>
            <a:r>
              <a:rPr sz="3200" b="1" dirty="0">
                <a:solidFill>
                  <a:schemeClr val="tx2"/>
                </a:solidFill>
              </a:rPr>
              <a:t>.</a:t>
            </a:r>
          </a:p>
          <a:p>
            <a:pPr algn="just"/>
            <a:r>
              <a:rPr sz="3200" b="1" dirty="0" err="1">
                <a:solidFill>
                  <a:schemeClr val="tx2"/>
                </a:solidFill>
              </a:rPr>
              <a:t>Formarea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competențelor</a:t>
            </a:r>
            <a:r>
              <a:rPr sz="3200" b="1" dirty="0">
                <a:solidFill>
                  <a:schemeClr val="tx2"/>
                </a:solidFill>
              </a:rPr>
              <a:t> reflexive </a:t>
            </a:r>
            <a:r>
              <a:rPr sz="3200" b="1" dirty="0" err="1">
                <a:solidFill>
                  <a:schemeClr val="tx2"/>
                </a:solidFill>
              </a:rPr>
              <a:t>și</a:t>
            </a:r>
            <a:r>
              <a:rPr sz="3200" b="1" dirty="0">
                <a:solidFill>
                  <a:schemeClr val="tx2"/>
                </a:solidFill>
              </a:rPr>
              <a:t> </a:t>
            </a:r>
            <a:r>
              <a:rPr sz="3200" b="1" dirty="0" err="1">
                <a:solidFill>
                  <a:schemeClr val="tx2"/>
                </a:solidFill>
              </a:rPr>
              <a:t>interculturale</a:t>
            </a:r>
            <a:r>
              <a:rPr sz="3200" b="1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DAC207-161A-0C97-22E2-C717F5940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0738" y="25172"/>
            <a:ext cx="2939142" cy="16328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b="1" dirty="0" err="1"/>
              <a:t>Structura</a:t>
            </a:r>
            <a:r>
              <a:rPr b="1" dirty="0"/>
              <a:t> </a:t>
            </a:r>
            <a:r>
              <a:rPr b="1" dirty="0" err="1"/>
              <a:t>programului</a:t>
            </a:r>
            <a:br>
              <a:rPr lang="ro-RO" b="1" dirty="0"/>
            </a:br>
            <a:r>
              <a:rPr b="1" dirty="0"/>
              <a:t> (12–16 </a:t>
            </a:r>
            <a:r>
              <a:rPr b="1" dirty="0" err="1"/>
              <a:t>mai</a:t>
            </a:r>
            <a:r>
              <a:rPr b="1" dirty="0"/>
              <a:t> 2025)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1825625"/>
            <a:ext cx="11658600" cy="4351338"/>
          </a:xfrm>
        </p:spPr>
        <p:txBody>
          <a:bodyPr>
            <a:normAutofit fontScale="92500"/>
          </a:bodyPr>
          <a:lstStyle/>
          <a:p>
            <a:r>
              <a:rPr sz="3600" b="1" dirty="0">
                <a:solidFill>
                  <a:srgbClr val="FF0000"/>
                </a:solidFill>
              </a:rPr>
              <a:t>Luni: </a:t>
            </a:r>
            <a:r>
              <a:rPr sz="3600" b="1" dirty="0" err="1">
                <a:solidFill>
                  <a:srgbClr val="FF0000"/>
                </a:solidFill>
              </a:rPr>
              <a:t>Introducere</a:t>
            </a:r>
            <a:r>
              <a:rPr sz="3600" b="1" dirty="0">
                <a:solidFill>
                  <a:srgbClr val="FF0000"/>
                </a:solidFill>
              </a:rPr>
              <a:t>, </a:t>
            </a:r>
            <a:r>
              <a:rPr sz="3600" b="1" dirty="0" err="1">
                <a:solidFill>
                  <a:srgbClr val="FF0000"/>
                </a:solidFill>
              </a:rPr>
              <a:t>activități</a:t>
            </a:r>
            <a:r>
              <a:rPr sz="3600" b="1" dirty="0">
                <a:solidFill>
                  <a:srgbClr val="FF0000"/>
                </a:solidFill>
              </a:rPr>
              <a:t> de </a:t>
            </a:r>
            <a:r>
              <a:rPr sz="3600" b="1" dirty="0" err="1">
                <a:solidFill>
                  <a:srgbClr val="FF0000"/>
                </a:solidFill>
              </a:rPr>
              <a:t>cunoaștere</a:t>
            </a:r>
            <a:r>
              <a:rPr sz="3600" b="1" dirty="0">
                <a:solidFill>
                  <a:srgbClr val="FF0000"/>
                </a:solidFill>
              </a:rPr>
              <a:t>, </a:t>
            </a:r>
            <a:r>
              <a:rPr sz="3600" b="1" dirty="0" err="1">
                <a:solidFill>
                  <a:srgbClr val="FF0000"/>
                </a:solidFill>
              </a:rPr>
              <a:t>conceptul</a:t>
            </a:r>
            <a:r>
              <a:rPr sz="3600" b="1" dirty="0">
                <a:solidFill>
                  <a:srgbClr val="FF0000"/>
                </a:solidFill>
              </a:rPr>
              <a:t> SEL</a:t>
            </a:r>
          </a:p>
          <a:p>
            <a:r>
              <a:rPr sz="3600" b="1" dirty="0" err="1">
                <a:solidFill>
                  <a:schemeClr val="accent3"/>
                </a:solidFill>
              </a:rPr>
              <a:t>Marți</a:t>
            </a:r>
            <a:r>
              <a:rPr sz="3600" b="1" dirty="0">
                <a:solidFill>
                  <a:schemeClr val="accent3"/>
                </a:solidFill>
              </a:rPr>
              <a:t>: </a:t>
            </a:r>
            <a:r>
              <a:rPr sz="3600" b="1" dirty="0" err="1">
                <a:solidFill>
                  <a:schemeClr val="accent3"/>
                </a:solidFill>
              </a:rPr>
              <a:t>Studii</a:t>
            </a:r>
            <a:r>
              <a:rPr sz="3600" b="1" dirty="0">
                <a:solidFill>
                  <a:schemeClr val="accent3"/>
                </a:solidFill>
              </a:rPr>
              <a:t> de </a:t>
            </a:r>
            <a:r>
              <a:rPr sz="3600" b="1" dirty="0" err="1">
                <a:solidFill>
                  <a:schemeClr val="accent3"/>
                </a:solidFill>
              </a:rPr>
              <a:t>caz</a:t>
            </a:r>
            <a:r>
              <a:rPr sz="3600" b="1" dirty="0">
                <a:solidFill>
                  <a:schemeClr val="accent3"/>
                </a:solidFill>
              </a:rPr>
              <a:t>, </a:t>
            </a:r>
            <a:r>
              <a:rPr sz="3600" b="1" dirty="0" err="1">
                <a:solidFill>
                  <a:schemeClr val="accent3"/>
                </a:solidFill>
              </a:rPr>
              <a:t>strategii</a:t>
            </a:r>
            <a:r>
              <a:rPr sz="3600" b="1" dirty="0">
                <a:solidFill>
                  <a:schemeClr val="accent3"/>
                </a:solidFill>
              </a:rPr>
              <a:t> de </a:t>
            </a:r>
            <a:r>
              <a:rPr sz="3600" b="1" dirty="0" err="1">
                <a:solidFill>
                  <a:schemeClr val="accent3"/>
                </a:solidFill>
              </a:rPr>
              <a:t>predare</a:t>
            </a:r>
            <a:r>
              <a:rPr sz="3600" b="1" dirty="0">
                <a:solidFill>
                  <a:schemeClr val="accent3"/>
                </a:solidFill>
              </a:rPr>
              <a:t> outdoor</a:t>
            </a:r>
          </a:p>
          <a:p>
            <a:r>
              <a:rPr sz="3600" b="1" dirty="0" err="1">
                <a:solidFill>
                  <a:schemeClr val="accent1"/>
                </a:solidFill>
              </a:rPr>
              <a:t>Miercuri</a:t>
            </a:r>
            <a:r>
              <a:rPr sz="3600" b="1" dirty="0">
                <a:solidFill>
                  <a:schemeClr val="accent1"/>
                </a:solidFill>
              </a:rPr>
              <a:t>: </a:t>
            </a:r>
            <a:r>
              <a:rPr sz="3600" b="1" dirty="0" err="1">
                <a:solidFill>
                  <a:schemeClr val="accent1"/>
                </a:solidFill>
              </a:rPr>
              <a:t>Activități</a:t>
            </a:r>
            <a:r>
              <a:rPr sz="3600" b="1" dirty="0">
                <a:solidFill>
                  <a:schemeClr val="accent1"/>
                </a:solidFill>
              </a:rPr>
              <a:t> practice </a:t>
            </a:r>
            <a:r>
              <a:rPr sz="3600" b="1" dirty="0" err="1">
                <a:solidFill>
                  <a:schemeClr val="accent1"/>
                </a:solidFill>
              </a:rPr>
              <a:t>în</a:t>
            </a:r>
            <a:r>
              <a:rPr sz="3600" b="1" dirty="0">
                <a:solidFill>
                  <a:schemeClr val="accent1"/>
                </a:solidFill>
              </a:rPr>
              <a:t> </a:t>
            </a:r>
            <a:r>
              <a:rPr sz="3600" b="1" dirty="0" err="1">
                <a:solidFill>
                  <a:schemeClr val="accent1"/>
                </a:solidFill>
              </a:rPr>
              <a:t>natură</a:t>
            </a:r>
            <a:endParaRPr sz="3600" b="1" dirty="0">
              <a:solidFill>
                <a:schemeClr val="accent1"/>
              </a:solidFill>
            </a:endParaRPr>
          </a:p>
          <a:p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Joi: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Implementare</a:t>
            </a:r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reflecții</a:t>
            </a:r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și</a:t>
            </a:r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adaptare</a:t>
            </a:r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 la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nivel</a:t>
            </a:r>
            <a:r>
              <a:rPr sz="36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sz="3600" b="1" dirty="0" err="1">
                <a:solidFill>
                  <a:schemeClr val="accent6">
                    <a:lumMod val="50000"/>
                  </a:schemeClr>
                </a:solidFill>
              </a:rPr>
              <a:t>școală</a:t>
            </a:r>
            <a:endParaRPr sz="36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sz="3600" b="1" dirty="0" err="1"/>
              <a:t>Vineri</a:t>
            </a:r>
            <a:r>
              <a:rPr sz="3600" b="1" dirty="0"/>
              <a:t>: </a:t>
            </a:r>
            <a:r>
              <a:rPr sz="3600" b="1" dirty="0" err="1"/>
              <a:t>Evaluare</a:t>
            </a:r>
            <a:r>
              <a:rPr sz="3600" b="1" dirty="0"/>
              <a:t>, plan de </a:t>
            </a:r>
            <a:r>
              <a:rPr sz="3600" b="1" dirty="0" err="1"/>
              <a:t>acțiune</a:t>
            </a:r>
            <a:r>
              <a:rPr sz="3600" b="1" dirty="0"/>
              <a:t> </a:t>
            </a:r>
            <a:r>
              <a:rPr sz="3600" b="1" dirty="0" err="1"/>
              <a:t>și</a:t>
            </a:r>
            <a:r>
              <a:rPr sz="3600" b="1" dirty="0"/>
              <a:t> </a:t>
            </a:r>
            <a:r>
              <a:rPr sz="3600" b="1" dirty="0" err="1"/>
              <a:t>certificare</a:t>
            </a:r>
            <a:endParaRPr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8857"/>
            <a:ext cx="10826254" cy="1197429"/>
          </a:xfrm>
        </p:spPr>
        <p:txBody>
          <a:bodyPr>
            <a:normAutofit/>
          </a:bodyPr>
          <a:lstStyle/>
          <a:p>
            <a:pPr algn="ctr"/>
            <a:r>
              <a:rPr b="1" dirty="0">
                <a:solidFill>
                  <a:srgbClr val="FF0000"/>
                </a:solidFill>
              </a:rPr>
              <a:t>Ce </a:t>
            </a:r>
            <a:r>
              <a:rPr b="1" dirty="0" err="1">
                <a:solidFill>
                  <a:srgbClr val="FF0000"/>
                </a:solidFill>
              </a:rPr>
              <a:t>este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Învățarea</a:t>
            </a:r>
            <a:r>
              <a:rPr b="1" dirty="0">
                <a:solidFill>
                  <a:srgbClr val="FF0000"/>
                </a:solidFill>
              </a:rPr>
              <a:t> </a:t>
            </a:r>
            <a:br>
              <a:rPr lang="ro-RO" b="1" dirty="0">
                <a:solidFill>
                  <a:srgbClr val="FF0000"/>
                </a:solidFill>
              </a:rPr>
            </a:br>
            <a:r>
              <a:rPr b="1" dirty="0">
                <a:solidFill>
                  <a:srgbClr val="FF0000"/>
                </a:solidFill>
              </a:rPr>
              <a:t>Socio-</a:t>
            </a:r>
            <a:r>
              <a:rPr b="1" dirty="0" err="1">
                <a:solidFill>
                  <a:srgbClr val="FF0000"/>
                </a:solidFill>
              </a:rPr>
              <a:t>Emoțională</a:t>
            </a:r>
            <a:r>
              <a:rPr b="1" dirty="0">
                <a:solidFill>
                  <a:srgbClr val="FF0000"/>
                </a:solidFill>
              </a:rPr>
              <a:t> (SEL)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3" y="1607469"/>
            <a:ext cx="11495314" cy="5141674"/>
          </a:xfrm>
        </p:spPr>
        <p:txBody>
          <a:bodyPr/>
          <a:lstStyle/>
          <a:p>
            <a:pPr marL="0" indent="0">
              <a:buNone/>
            </a:pPr>
            <a:r>
              <a:rPr lang="ro-RO" sz="3600" dirty="0"/>
              <a:t>	</a:t>
            </a:r>
            <a:r>
              <a:rPr sz="3600" b="1" dirty="0"/>
              <a:t>SEL</a:t>
            </a:r>
            <a:r>
              <a:rPr sz="3600" dirty="0"/>
              <a:t> </a:t>
            </a:r>
            <a:r>
              <a:rPr sz="3600" dirty="0" err="1"/>
              <a:t>este</a:t>
            </a:r>
            <a:r>
              <a:rPr sz="3600" dirty="0"/>
              <a:t> </a:t>
            </a:r>
            <a:r>
              <a:rPr sz="3600" dirty="0" err="1"/>
              <a:t>procesul</a:t>
            </a:r>
            <a:r>
              <a:rPr sz="3600" dirty="0"/>
              <a:t> </a:t>
            </a:r>
            <a:r>
              <a:rPr sz="3600" dirty="0" err="1"/>
              <a:t>prin</a:t>
            </a:r>
            <a:r>
              <a:rPr sz="3600" dirty="0"/>
              <a:t> care </a:t>
            </a:r>
            <a:r>
              <a:rPr sz="3600" dirty="0" err="1"/>
              <a:t>elevii</a:t>
            </a:r>
            <a:r>
              <a:rPr sz="3600" dirty="0"/>
              <a:t> </a:t>
            </a:r>
            <a:r>
              <a:rPr sz="3600" dirty="0" err="1"/>
              <a:t>învață</a:t>
            </a:r>
            <a:r>
              <a:rPr sz="3600" dirty="0"/>
              <a:t> </a:t>
            </a:r>
            <a:r>
              <a:rPr sz="3600" dirty="0" err="1"/>
              <a:t>să</a:t>
            </a:r>
            <a:r>
              <a:rPr sz="3600" dirty="0"/>
              <a:t> </a:t>
            </a:r>
            <a:r>
              <a:rPr sz="3600" dirty="0" err="1"/>
              <a:t>își</a:t>
            </a:r>
            <a:r>
              <a:rPr sz="3600" dirty="0"/>
              <a:t> </a:t>
            </a:r>
            <a:r>
              <a:rPr sz="3600" dirty="0" err="1"/>
              <a:t>recunoască</a:t>
            </a:r>
            <a:r>
              <a:rPr sz="3600" dirty="0"/>
              <a:t> </a:t>
            </a:r>
            <a:r>
              <a:rPr sz="3600" dirty="0" err="1"/>
              <a:t>emoțiile</a:t>
            </a:r>
            <a:r>
              <a:rPr sz="3600" dirty="0"/>
              <a:t>, </a:t>
            </a:r>
            <a:r>
              <a:rPr sz="3600" dirty="0" err="1"/>
              <a:t>să</a:t>
            </a:r>
            <a:r>
              <a:rPr sz="3600" dirty="0"/>
              <a:t> </a:t>
            </a:r>
            <a:r>
              <a:rPr sz="3600" dirty="0" err="1"/>
              <a:t>comunice</a:t>
            </a:r>
            <a:r>
              <a:rPr sz="3600" dirty="0"/>
              <a:t> </a:t>
            </a:r>
            <a:r>
              <a:rPr sz="3600" dirty="0" err="1"/>
              <a:t>eficient</a:t>
            </a:r>
            <a:r>
              <a:rPr sz="3600" dirty="0"/>
              <a:t> </a:t>
            </a:r>
            <a:r>
              <a:rPr sz="3600" dirty="0" err="1"/>
              <a:t>și</a:t>
            </a:r>
            <a:r>
              <a:rPr sz="3600" dirty="0"/>
              <a:t> </a:t>
            </a:r>
            <a:r>
              <a:rPr sz="3600" dirty="0" err="1"/>
              <a:t>să</a:t>
            </a:r>
            <a:r>
              <a:rPr sz="3600" dirty="0"/>
              <a:t> </a:t>
            </a:r>
            <a:r>
              <a:rPr sz="3600" dirty="0" err="1"/>
              <a:t>ia</a:t>
            </a:r>
            <a:r>
              <a:rPr sz="3600" dirty="0"/>
              <a:t> </a:t>
            </a:r>
            <a:r>
              <a:rPr sz="3600" dirty="0" err="1"/>
              <a:t>decizii</a:t>
            </a:r>
            <a:r>
              <a:rPr sz="3600" dirty="0"/>
              <a:t> </a:t>
            </a:r>
            <a:r>
              <a:rPr sz="3600" dirty="0" err="1"/>
              <a:t>responsabile</a:t>
            </a:r>
            <a:r>
              <a:rPr sz="3600" dirty="0"/>
              <a:t>. </a:t>
            </a:r>
            <a:endParaRPr lang="ro-RO" sz="3600" dirty="0"/>
          </a:p>
          <a:p>
            <a:pPr marL="0" indent="0">
              <a:buNone/>
            </a:pPr>
            <a:r>
              <a:rPr sz="3600" i="1" dirty="0"/>
              <a:t>Include</a:t>
            </a:r>
            <a:r>
              <a:rPr sz="3600" dirty="0"/>
              <a:t>: </a:t>
            </a:r>
            <a:r>
              <a:rPr sz="3600" dirty="0" err="1"/>
              <a:t>conștiință</a:t>
            </a:r>
            <a:r>
              <a:rPr sz="3600" dirty="0"/>
              <a:t> de sine, </a:t>
            </a:r>
            <a:r>
              <a:rPr sz="3600" dirty="0" err="1"/>
              <a:t>autogestionare</a:t>
            </a:r>
            <a:r>
              <a:rPr sz="3600" dirty="0"/>
              <a:t>, </a:t>
            </a:r>
            <a:r>
              <a:rPr sz="3600" dirty="0" err="1"/>
              <a:t>conștiință</a:t>
            </a:r>
            <a:r>
              <a:rPr sz="3600" dirty="0"/>
              <a:t> </a:t>
            </a:r>
            <a:r>
              <a:rPr sz="3600" dirty="0" err="1"/>
              <a:t>socială</a:t>
            </a:r>
            <a:r>
              <a:rPr sz="3600" dirty="0"/>
              <a:t>, </a:t>
            </a:r>
            <a:r>
              <a:rPr sz="3600" dirty="0" err="1"/>
              <a:t>abilități</a:t>
            </a:r>
            <a:r>
              <a:rPr sz="3600" dirty="0"/>
              <a:t> de </a:t>
            </a:r>
            <a:r>
              <a:rPr sz="3600" dirty="0" err="1"/>
              <a:t>relaționare</a:t>
            </a:r>
            <a:r>
              <a:rPr sz="3600" dirty="0"/>
              <a:t> </a:t>
            </a:r>
            <a:r>
              <a:rPr sz="3600" dirty="0" err="1"/>
              <a:t>și</a:t>
            </a:r>
            <a:r>
              <a:rPr sz="3600" dirty="0"/>
              <a:t> </a:t>
            </a:r>
            <a:endParaRPr lang="ro-RO" sz="3600" dirty="0"/>
          </a:p>
          <a:p>
            <a:pPr marL="0" indent="0">
              <a:buNone/>
            </a:pPr>
            <a:r>
              <a:rPr sz="3600" dirty="0" err="1"/>
              <a:t>luarea</a:t>
            </a:r>
            <a:r>
              <a:rPr sz="3600" dirty="0"/>
              <a:t> </a:t>
            </a:r>
            <a:r>
              <a:rPr sz="3600" dirty="0" err="1"/>
              <a:t>deciziilor</a:t>
            </a:r>
            <a:r>
              <a:rPr sz="3600" dirty="0"/>
              <a:t> </a:t>
            </a:r>
            <a:r>
              <a:rPr sz="3600" dirty="0" err="1"/>
              <a:t>responsabile</a:t>
            </a:r>
            <a:r>
              <a:rPr sz="3600" dirty="0"/>
              <a:t>.</a:t>
            </a:r>
            <a:endParaRPr lang="ro-RO" sz="3600" dirty="0"/>
          </a:p>
          <a:p>
            <a:pPr marL="0" indent="0" algn="just"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2B70EB-9106-DC77-24E4-C5216B39A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029" y="108856"/>
            <a:ext cx="2294370" cy="14986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206830"/>
            <a:ext cx="9603275" cy="740228"/>
          </a:xfrm>
        </p:spPr>
        <p:txBody>
          <a:bodyPr/>
          <a:lstStyle/>
          <a:p>
            <a:pPr algn="ctr"/>
            <a:r>
              <a:rPr b="1" dirty="0" err="1">
                <a:solidFill>
                  <a:schemeClr val="accent3"/>
                </a:solidFill>
              </a:rPr>
              <a:t>Învățarea</a:t>
            </a:r>
            <a:r>
              <a:rPr b="1" dirty="0">
                <a:solidFill>
                  <a:schemeClr val="accent3"/>
                </a:solidFill>
              </a:rPr>
              <a:t> </a:t>
            </a:r>
            <a:r>
              <a:rPr b="1" dirty="0" err="1">
                <a:solidFill>
                  <a:schemeClr val="accent3"/>
                </a:solidFill>
              </a:rPr>
              <a:t>în</a:t>
            </a:r>
            <a:r>
              <a:rPr b="1" dirty="0">
                <a:solidFill>
                  <a:schemeClr val="accent3"/>
                </a:solidFill>
              </a:rPr>
              <a:t> </a:t>
            </a:r>
            <a:r>
              <a:rPr b="1" dirty="0" err="1">
                <a:solidFill>
                  <a:schemeClr val="accent3"/>
                </a:solidFill>
              </a:rPr>
              <a:t>aer</a:t>
            </a:r>
            <a:r>
              <a:rPr b="1" dirty="0">
                <a:solidFill>
                  <a:schemeClr val="accent3"/>
                </a:solidFill>
              </a:rPr>
              <a:t> liber – </a:t>
            </a:r>
            <a:r>
              <a:rPr b="1" dirty="0" err="1">
                <a:solidFill>
                  <a:schemeClr val="accent3"/>
                </a:solidFill>
              </a:rPr>
              <a:t>beneficii</a:t>
            </a:r>
            <a:endParaRPr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399"/>
            <a:ext cx="8164286" cy="4119563"/>
          </a:xfrm>
        </p:spPr>
        <p:txBody>
          <a:bodyPr>
            <a:noAutofit/>
          </a:bodyPr>
          <a:lstStyle/>
          <a:p>
            <a:r>
              <a:rPr sz="2800" b="1" dirty="0" err="1">
                <a:solidFill>
                  <a:srgbClr val="7030A0"/>
                </a:solidFill>
              </a:rPr>
              <a:t>Stimulează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curiozitatea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și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implicarea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activă</a:t>
            </a:r>
            <a:r>
              <a:rPr sz="2800" b="1" dirty="0">
                <a:solidFill>
                  <a:srgbClr val="7030A0"/>
                </a:solidFill>
              </a:rPr>
              <a:t>.</a:t>
            </a:r>
          </a:p>
          <a:p>
            <a:r>
              <a:rPr sz="2800" b="1" dirty="0" err="1">
                <a:solidFill>
                  <a:srgbClr val="7030A0"/>
                </a:solidFill>
              </a:rPr>
              <a:t>Promovează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autoreglarea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și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reducerea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stresului</a:t>
            </a:r>
            <a:r>
              <a:rPr sz="2800" b="1" dirty="0">
                <a:solidFill>
                  <a:srgbClr val="7030A0"/>
                </a:solidFill>
              </a:rPr>
              <a:t>.</a:t>
            </a:r>
          </a:p>
          <a:p>
            <a:r>
              <a:rPr sz="2800" b="1" dirty="0" err="1">
                <a:solidFill>
                  <a:srgbClr val="7030A0"/>
                </a:solidFill>
              </a:rPr>
              <a:t>Favorizează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cooperarea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și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gândirea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critică</a:t>
            </a:r>
            <a:r>
              <a:rPr sz="2800" b="1" dirty="0">
                <a:solidFill>
                  <a:srgbClr val="7030A0"/>
                </a:solidFill>
              </a:rPr>
              <a:t>.</a:t>
            </a:r>
          </a:p>
          <a:p>
            <a:r>
              <a:rPr sz="2800" b="1" dirty="0" err="1">
                <a:solidFill>
                  <a:srgbClr val="7030A0"/>
                </a:solidFill>
              </a:rPr>
              <a:t>Contribuie</a:t>
            </a:r>
            <a:r>
              <a:rPr sz="2800" b="1" dirty="0">
                <a:solidFill>
                  <a:srgbClr val="7030A0"/>
                </a:solidFill>
              </a:rPr>
              <a:t> la </a:t>
            </a:r>
            <a:r>
              <a:rPr sz="2800" b="1" dirty="0" err="1">
                <a:solidFill>
                  <a:srgbClr val="7030A0"/>
                </a:solidFill>
              </a:rPr>
              <a:t>bunăstarea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emoțională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și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relațională</a:t>
            </a:r>
            <a:r>
              <a:rPr sz="28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2C9A58-0D82-E26D-B848-523F53020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457" y="2275114"/>
            <a:ext cx="3820885" cy="30044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Exemple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de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activități</a:t>
            </a:r>
            <a:endParaRPr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10896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b="1" dirty="0">
                <a:solidFill>
                  <a:srgbClr val="C00000"/>
                </a:solidFill>
              </a:rPr>
              <a:t>• </a:t>
            </a:r>
            <a:r>
              <a:rPr b="1" dirty="0" err="1">
                <a:solidFill>
                  <a:srgbClr val="C00000"/>
                </a:solidFill>
              </a:rPr>
              <a:t>Vânătoarea</a:t>
            </a:r>
            <a:r>
              <a:rPr b="1" dirty="0">
                <a:solidFill>
                  <a:srgbClr val="C00000"/>
                </a:solidFill>
              </a:rPr>
              <a:t> de </a:t>
            </a:r>
            <a:r>
              <a:rPr b="1" dirty="0" err="1">
                <a:solidFill>
                  <a:srgbClr val="C00000"/>
                </a:solidFill>
              </a:rPr>
              <a:t>comori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bazată</a:t>
            </a:r>
            <a:r>
              <a:rPr b="1" dirty="0">
                <a:solidFill>
                  <a:srgbClr val="C00000"/>
                </a:solidFill>
              </a:rPr>
              <a:t> pe </a:t>
            </a:r>
            <a:r>
              <a:rPr b="1" dirty="0" err="1">
                <a:solidFill>
                  <a:srgbClr val="C00000"/>
                </a:solidFill>
              </a:rPr>
              <a:t>sunetele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naturii</a:t>
            </a:r>
            <a:r>
              <a:rPr b="1" dirty="0">
                <a:solidFill>
                  <a:srgbClr val="C00000"/>
                </a:solidFill>
              </a:rPr>
              <a:t> – </a:t>
            </a:r>
            <a:r>
              <a:rPr b="1" dirty="0" err="1">
                <a:solidFill>
                  <a:srgbClr val="C00000"/>
                </a:solidFill>
              </a:rPr>
              <a:t>dezvoltarea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atenției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și</a:t>
            </a:r>
            <a:r>
              <a:rPr b="1" dirty="0">
                <a:solidFill>
                  <a:srgbClr val="C00000"/>
                </a:solidFill>
              </a:rPr>
              <a:t> a </a:t>
            </a:r>
            <a:r>
              <a:rPr b="1" dirty="0" err="1">
                <a:solidFill>
                  <a:srgbClr val="C00000"/>
                </a:solidFill>
              </a:rPr>
              <a:t>respectului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pentru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mediu</a:t>
            </a:r>
            <a:r>
              <a:rPr b="1" dirty="0">
                <a:solidFill>
                  <a:srgbClr val="C00000"/>
                </a:solidFill>
              </a:rPr>
              <a:t>.</a:t>
            </a:r>
            <a:endParaRPr lang="ro-RO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b="1" dirty="0">
                <a:solidFill>
                  <a:srgbClr val="C00000"/>
                </a:solidFill>
              </a:rPr>
              <a:t>• Mandala </a:t>
            </a:r>
            <a:r>
              <a:rPr b="1" dirty="0" err="1">
                <a:solidFill>
                  <a:srgbClr val="C00000"/>
                </a:solidFill>
              </a:rPr>
              <a:t>naturală</a:t>
            </a:r>
            <a:r>
              <a:rPr b="1" dirty="0">
                <a:solidFill>
                  <a:srgbClr val="C00000"/>
                </a:solidFill>
              </a:rPr>
              <a:t> de </a:t>
            </a:r>
            <a:r>
              <a:rPr b="1" dirty="0" err="1">
                <a:solidFill>
                  <a:srgbClr val="C00000"/>
                </a:solidFill>
              </a:rPr>
              <a:t>sezon</a:t>
            </a:r>
            <a:r>
              <a:rPr b="1" dirty="0">
                <a:solidFill>
                  <a:srgbClr val="C00000"/>
                </a:solidFill>
              </a:rPr>
              <a:t> – </a:t>
            </a:r>
            <a:r>
              <a:rPr b="1" dirty="0" err="1">
                <a:solidFill>
                  <a:srgbClr val="C00000"/>
                </a:solidFill>
              </a:rPr>
              <a:t>reflecție</a:t>
            </a:r>
            <a:r>
              <a:rPr b="1" dirty="0">
                <a:solidFill>
                  <a:srgbClr val="C00000"/>
                </a:solidFill>
              </a:rPr>
              <a:t>,</a:t>
            </a:r>
            <a:endParaRPr lang="ro-RO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b="1" dirty="0" err="1">
                <a:solidFill>
                  <a:srgbClr val="C00000"/>
                </a:solidFill>
              </a:rPr>
              <a:t>concentrare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și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colaborare</a:t>
            </a:r>
            <a:r>
              <a:rPr b="1" dirty="0">
                <a:solidFill>
                  <a:srgbClr val="C00000"/>
                </a:solidFill>
              </a:rPr>
              <a:t>.</a:t>
            </a:r>
            <a:endParaRPr lang="ro-RO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8687B-7670-7F7A-0C15-6CAE96F1C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056" y="2470343"/>
            <a:ext cx="4180115" cy="35543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CADC95-70A4-E0F4-4347-B79539265A91}"/>
              </a:ext>
            </a:extLst>
          </p:cNvPr>
          <p:cNvSpPr txBox="1"/>
          <p:nvPr/>
        </p:nvSpPr>
        <p:spPr>
          <a:xfrm>
            <a:off x="304800" y="321266"/>
            <a:ext cx="11887199" cy="462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Bef>
                <a:spcPct val="20000"/>
              </a:spcBef>
              <a:defRPr/>
            </a:pPr>
            <a:r>
              <a:rPr lang="ro-RO" sz="3200" b="1" dirty="0">
                <a:solidFill>
                  <a:schemeClr val="accent3">
                    <a:lumMod val="50000"/>
                  </a:schemeClr>
                </a:solidFill>
                <a:latin typeface="Calibri"/>
              </a:rPr>
              <a:t>• Antotipuri și cianotipuri – artă ecologică cu lumină solară.</a:t>
            </a:r>
          </a:p>
          <a:p>
            <a:pPr defTabSz="457200">
              <a:spcBef>
                <a:spcPct val="20000"/>
              </a:spcBef>
              <a:defRPr/>
            </a:pPr>
            <a:endParaRPr lang="ro-RO" sz="3200" dirty="0">
              <a:solidFill>
                <a:prstClr val="black"/>
              </a:solidFill>
              <a:latin typeface="Calibri"/>
            </a:endParaRPr>
          </a:p>
          <a:p>
            <a:pPr defTabSz="457200">
              <a:spcBef>
                <a:spcPct val="20000"/>
              </a:spcBef>
              <a:defRPr/>
            </a:pPr>
            <a:r>
              <a:rPr lang="ro-RO" sz="3200" b="1" dirty="0">
                <a:solidFill>
                  <a:srgbClr val="FF0000"/>
                </a:solidFill>
                <a:latin typeface="Calibri"/>
              </a:rPr>
              <a:t>• Borcanul recunoștinței – exercițiu de reflecție emoțională și recunoștință.</a:t>
            </a:r>
          </a:p>
          <a:p>
            <a:pPr defTabSz="457200">
              <a:spcBef>
                <a:spcPct val="20000"/>
              </a:spcBef>
              <a:defRPr/>
            </a:pPr>
            <a:endParaRPr lang="ro-RO" sz="3200" dirty="0">
              <a:solidFill>
                <a:prstClr val="black"/>
              </a:solidFill>
              <a:latin typeface="Calibri"/>
            </a:endParaRPr>
          </a:p>
          <a:p>
            <a:pPr defTabSz="457200">
              <a:spcBef>
                <a:spcPct val="20000"/>
              </a:spcBef>
              <a:defRPr/>
            </a:pPr>
            <a:endParaRPr lang="ro-RO" sz="3200" dirty="0">
              <a:solidFill>
                <a:prstClr val="black"/>
              </a:solidFill>
              <a:latin typeface="Calibri"/>
            </a:endParaRPr>
          </a:p>
          <a:p>
            <a:pPr defTabSz="457200">
              <a:spcBef>
                <a:spcPct val="20000"/>
              </a:spcBef>
              <a:defRPr/>
            </a:pPr>
            <a:endParaRPr lang="ro-RO" sz="3200" dirty="0">
              <a:solidFill>
                <a:prstClr val="black"/>
              </a:solidFill>
              <a:latin typeface="Calibri"/>
            </a:endParaRPr>
          </a:p>
          <a:p>
            <a:pPr defTabSz="457200">
              <a:spcBef>
                <a:spcPct val="20000"/>
              </a:spcBef>
              <a:defRPr/>
            </a:pPr>
            <a:endParaRPr lang="ro-RO" sz="3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21789-B2A4-4463-A98D-28829B871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534" y="2939142"/>
            <a:ext cx="3799304" cy="2702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BF2BD2-2EC6-F8AE-829C-18A4C4C43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95" y="2830286"/>
            <a:ext cx="3603171" cy="27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79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864962"/>
          </a:xfrm>
        </p:spPr>
        <p:txBody>
          <a:bodyPr/>
          <a:lstStyle/>
          <a:p>
            <a:pPr algn="ctr"/>
            <a:r>
              <a:rPr b="1" dirty="0" err="1">
                <a:solidFill>
                  <a:srgbClr val="FF0000"/>
                </a:solidFill>
              </a:rPr>
              <a:t>Incluziune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și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siguranță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emoțională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657" y="1016227"/>
            <a:ext cx="11527972" cy="4938260"/>
          </a:xfrm>
        </p:spPr>
        <p:txBody>
          <a:bodyPr/>
          <a:lstStyle/>
          <a:p>
            <a:pPr marL="0" indent="0" algn="just">
              <a:buNone/>
            </a:pPr>
            <a:r>
              <a:rPr b="1" dirty="0" err="1"/>
              <a:t>Cursul</a:t>
            </a:r>
            <a:r>
              <a:rPr b="1" dirty="0"/>
              <a:t> a </a:t>
            </a:r>
            <a:r>
              <a:rPr b="1" dirty="0" err="1"/>
              <a:t>subliniat</a:t>
            </a:r>
            <a:r>
              <a:rPr b="1" dirty="0"/>
              <a:t> </a:t>
            </a:r>
            <a:r>
              <a:rPr b="1" dirty="0" err="1"/>
              <a:t>importanța</a:t>
            </a:r>
            <a:r>
              <a:rPr b="1" dirty="0"/>
              <a:t> </a:t>
            </a:r>
            <a:r>
              <a:rPr b="1" dirty="0" err="1"/>
              <a:t>flexibilității</a:t>
            </a:r>
            <a:r>
              <a:rPr b="1" dirty="0"/>
              <a:t> </a:t>
            </a:r>
            <a:r>
              <a:rPr b="1" dirty="0" err="1"/>
              <a:t>în</a:t>
            </a:r>
            <a:r>
              <a:rPr b="1" dirty="0"/>
              <a:t> </a:t>
            </a:r>
            <a:r>
              <a:rPr b="1" dirty="0" err="1"/>
              <a:t>activități</a:t>
            </a:r>
            <a:r>
              <a:rPr b="1" dirty="0"/>
              <a:t> </a:t>
            </a:r>
            <a:r>
              <a:rPr b="1" dirty="0" err="1"/>
              <a:t>și</a:t>
            </a:r>
            <a:r>
              <a:rPr b="1" dirty="0"/>
              <a:t> </a:t>
            </a:r>
            <a:r>
              <a:rPr b="1" dirty="0" err="1"/>
              <a:t>adaptarea</a:t>
            </a:r>
            <a:r>
              <a:rPr b="1" dirty="0"/>
              <a:t> </a:t>
            </a:r>
            <a:r>
              <a:rPr b="1" dirty="0" err="1"/>
              <a:t>pentru</a:t>
            </a:r>
            <a:r>
              <a:rPr b="1" dirty="0"/>
              <a:t> </a:t>
            </a:r>
            <a:r>
              <a:rPr b="1" dirty="0" err="1"/>
              <a:t>elevi</a:t>
            </a:r>
            <a:r>
              <a:rPr b="1" dirty="0"/>
              <a:t> cu </a:t>
            </a:r>
            <a:r>
              <a:rPr b="1" dirty="0" err="1"/>
              <a:t>nevoi</a:t>
            </a:r>
            <a:r>
              <a:rPr b="1" dirty="0"/>
              <a:t> diverse. </a:t>
            </a:r>
            <a:endParaRPr lang="ro-RO" b="1" dirty="0"/>
          </a:p>
          <a:p>
            <a:pPr marL="0" indent="0" algn="just">
              <a:buNone/>
            </a:pPr>
            <a:r>
              <a:rPr b="1" dirty="0" err="1"/>
              <a:t>Siguranța</a:t>
            </a:r>
            <a:r>
              <a:rPr b="1" dirty="0"/>
              <a:t> </a:t>
            </a:r>
            <a:r>
              <a:rPr b="1" dirty="0" err="1"/>
              <a:t>emoțională</a:t>
            </a:r>
            <a:r>
              <a:rPr b="1" dirty="0"/>
              <a:t> </a:t>
            </a:r>
            <a:r>
              <a:rPr b="1" dirty="0" err="1"/>
              <a:t>este</a:t>
            </a:r>
            <a:r>
              <a:rPr b="1" dirty="0"/>
              <a:t> </a:t>
            </a:r>
            <a:r>
              <a:rPr b="1" dirty="0" err="1"/>
              <a:t>premisa</a:t>
            </a:r>
            <a:r>
              <a:rPr b="1" dirty="0"/>
              <a:t> </a:t>
            </a:r>
            <a:r>
              <a:rPr b="1" dirty="0" err="1"/>
              <a:t>participării</a:t>
            </a:r>
            <a:r>
              <a:rPr b="1" dirty="0"/>
              <a:t> </a:t>
            </a:r>
            <a:r>
              <a:rPr b="1" dirty="0" err="1"/>
              <a:t>autentice</a:t>
            </a:r>
            <a:r>
              <a:rPr b="1" dirty="0"/>
              <a:t> </a:t>
            </a:r>
            <a:r>
              <a:rPr b="1" dirty="0" err="1"/>
              <a:t>și</a:t>
            </a:r>
            <a:r>
              <a:rPr b="1" dirty="0"/>
              <a:t> a </a:t>
            </a:r>
            <a:r>
              <a:rPr b="1" dirty="0" err="1"/>
              <a:t>învățării</a:t>
            </a:r>
            <a:r>
              <a:rPr b="1" dirty="0"/>
              <a:t> </a:t>
            </a:r>
            <a:r>
              <a:rPr b="1" dirty="0" err="1"/>
              <a:t>profunde</a:t>
            </a:r>
            <a:r>
              <a:rPr b="1" dirty="0"/>
              <a:t>.</a:t>
            </a:r>
            <a:endParaRPr lang="ro-RO" b="1" dirty="0"/>
          </a:p>
          <a:p>
            <a:pPr marL="0" indent="0" algn="just">
              <a:buNone/>
            </a:pPr>
            <a:endParaRPr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74518-D3D9-AEC0-9F19-9D55CD619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918" y="2664402"/>
            <a:ext cx="4185152" cy="31066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C139B3-600C-CF3F-AF28-C6FB48B37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935568" y="2182079"/>
            <a:ext cx="3106614" cy="42127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7" y="365125"/>
            <a:ext cx="10940143" cy="712561"/>
          </a:xfrm>
        </p:spPr>
        <p:txBody>
          <a:bodyPr/>
          <a:lstStyle/>
          <a:p>
            <a:r>
              <a:rPr lang="ro-RO" b="1" dirty="0">
                <a:solidFill>
                  <a:srgbClr val="FF0000"/>
                </a:solidFill>
              </a:rPr>
              <a:t>               </a:t>
            </a:r>
            <a:r>
              <a:rPr b="1" dirty="0" err="1">
                <a:solidFill>
                  <a:srgbClr val="FF0000"/>
                </a:solidFill>
              </a:rPr>
              <a:t>Impactul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mobilității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2155372"/>
            <a:ext cx="11615056" cy="44304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sz="3600" dirty="0"/>
              <a:t>• </a:t>
            </a:r>
            <a:r>
              <a:rPr sz="3600" dirty="0" err="1"/>
              <a:t>Creșterea</a:t>
            </a:r>
            <a:r>
              <a:rPr sz="3600" dirty="0"/>
              <a:t> </a:t>
            </a:r>
            <a:r>
              <a:rPr sz="3600" dirty="0" err="1"/>
              <a:t>competențelor</a:t>
            </a:r>
            <a:r>
              <a:rPr sz="3600" dirty="0"/>
              <a:t> de </a:t>
            </a:r>
            <a:r>
              <a:rPr sz="3600" dirty="0" err="1"/>
              <a:t>comunicare</a:t>
            </a:r>
            <a:r>
              <a:rPr sz="3600" dirty="0"/>
              <a:t> </a:t>
            </a:r>
            <a:r>
              <a:rPr sz="3600" dirty="0" err="1"/>
              <a:t>și</a:t>
            </a:r>
            <a:r>
              <a:rPr sz="3600" dirty="0"/>
              <a:t> </a:t>
            </a:r>
            <a:r>
              <a:rPr sz="3600" dirty="0" err="1"/>
              <a:t>cooperare</a:t>
            </a:r>
            <a:r>
              <a:rPr sz="3600" dirty="0"/>
              <a:t>.</a:t>
            </a:r>
            <a:endParaRPr lang="ro-RO" sz="3600" dirty="0"/>
          </a:p>
          <a:p>
            <a:pPr algn="just"/>
            <a:r>
              <a:rPr sz="3600" dirty="0" err="1"/>
              <a:t>Inspirarea</a:t>
            </a:r>
            <a:r>
              <a:rPr sz="3600" dirty="0"/>
              <a:t> </a:t>
            </a:r>
            <a:r>
              <a:rPr sz="3600" dirty="0" err="1"/>
              <a:t>unei</a:t>
            </a:r>
            <a:r>
              <a:rPr sz="3600" dirty="0"/>
              <a:t> perspective </a:t>
            </a:r>
            <a:r>
              <a:rPr sz="3600" dirty="0" err="1"/>
              <a:t>holistice</a:t>
            </a:r>
            <a:r>
              <a:rPr sz="3600" dirty="0"/>
              <a:t> </a:t>
            </a:r>
            <a:r>
              <a:rPr sz="3600" dirty="0" err="1"/>
              <a:t>asupra</a:t>
            </a:r>
            <a:r>
              <a:rPr sz="3600" dirty="0"/>
              <a:t> </a:t>
            </a:r>
            <a:r>
              <a:rPr sz="3600" dirty="0" err="1"/>
              <a:t>educației</a:t>
            </a:r>
            <a:r>
              <a:rPr sz="3600" dirty="0"/>
              <a:t>.</a:t>
            </a:r>
          </a:p>
          <a:p>
            <a:pPr marL="0" indent="0" algn="just">
              <a:buNone/>
            </a:pPr>
            <a:r>
              <a:rPr sz="3600" dirty="0"/>
              <a:t>• </a:t>
            </a:r>
            <a:r>
              <a:rPr sz="3600" dirty="0" err="1"/>
              <a:t>Dezvoltarea</a:t>
            </a:r>
            <a:r>
              <a:rPr sz="3600" dirty="0"/>
              <a:t> </a:t>
            </a:r>
            <a:r>
              <a:rPr sz="3600" dirty="0" err="1"/>
              <a:t>empatiei</a:t>
            </a:r>
            <a:r>
              <a:rPr sz="3600" dirty="0"/>
              <a:t> </a:t>
            </a:r>
            <a:r>
              <a:rPr sz="3600" dirty="0" err="1"/>
              <a:t>și</a:t>
            </a:r>
            <a:r>
              <a:rPr sz="3600" dirty="0"/>
              <a:t> a </a:t>
            </a:r>
            <a:r>
              <a:rPr sz="3600" dirty="0" err="1"/>
              <a:t>reflecției</a:t>
            </a:r>
            <a:r>
              <a:rPr sz="3600" dirty="0"/>
              <a:t> </a:t>
            </a:r>
            <a:r>
              <a:rPr sz="3600" dirty="0" err="1"/>
              <a:t>profesionale</a:t>
            </a:r>
            <a:r>
              <a:rPr sz="3600" dirty="0"/>
              <a:t>.</a:t>
            </a:r>
          </a:p>
          <a:p>
            <a:pPr marL="0" indent="0" algn="just">
              <a:buNone/>
            </a:pPr>
            <a:r>
              <a:rPr sz="3600" dirty="0"/>
              <a:t>• </a:t>
            </a:r>
            <a:r>
              <a:rPr sz="3600" dirty="0" err="1"/>
              <a:t>Crearea</a:t>
            </a:r>
            <a:r>
              <a:rPr sz="3600" dirty="0"/>
              <a:t> </a:t>
            </a:r>
            <a:r>
              <a:rPr sz="3600" dirty="0" err="1"/>
              <a:t>unei</a:t>
            </a:r>
            <a:r>
              <a:rPr sz="3600" dirty="0"/>
              <a:t> </a:t>
            </a:r>
            <a:r>
              <a:rPr sz="3600" dirty="0" err="1"/>
              <a:t>rețele</a:t>
            </a:r>
            <a:r>
              <a:rPr sz="3600" dirty="0"/>
              <a:t> </a:t>
            </a:r>
            <a:r>
              <a:rPr sz="3600" dirty="0" err="1"/>
              <a:t>internaționale</a:t>
            </a:r>
            <a:r>
              <a:rPr sz="3600" dirty="0"/>
              <a:t> de</a:t>
            </a:r>
            <a:r>
              <a:rPr lang="ro-RO" sz="3600" dirty="0"/>
              <a:t> </a:t>
            </a:r>
            <a:r>
              <a:rPr sz="3600" dirty="0" err="1"/>
              <a:t>educatori</a:t>
            </a:r>
            <a:r>
              <a:rPr sz="36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616D3-F240-91C5-E979-8B4D5EE3A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830" y="188003"/>
            <a:ext cx="2928256" cy="21615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03E73-26A6-8AE4-4A80-3FA72AFE7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o-RO" dirty="0"/>
              <a:t>	</a:t>
            </a:r>
            <a:r>
              <a:rPr lang="ro-RO" b="1" dirty="0"/>
              <a:t>Fotografii turistice din Barcelona</a:t>
            </a:r>
            <a:br>
              <a:rPr lang="ro-RO" dirty="0"/>
            </a:br>
            <a:r>
              <a:rPr lang="ro-RO" dirty="0"/>
              <a:t>Sagrada Familia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A5F8E8-7955-D884-6F06-229917D93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9625" y="1853754"/>
            <a:ext cx="3678436" cy="433368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FF06EA-9434-7E02-5050-4D2695D10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517" y="1797056"/>
            <a:ext cx="3929741" cy="4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24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EE801D-1681-15CA-CFD9-553565FCE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1229" y="137319"/>
            <a:ext cx="4746172" cy="5943282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2A46AC-9CF2-76BC-DB27-A4DEB1604D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1CEB9A-5770-A9D5-74A7-86AFC855F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171" y="137319"/>
            <a:ext cx="4746171" cy="594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95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5E19CC-7D69-60CB-3F42-40D48D22E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486" y="195943"/>
            <a:ext cx="10341428" cy="59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54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CC831B-FC50-7AC1-B4F1-292543A06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1" y="451209"/>
            <a:ext cx="5170715" cy="5665111"/>
          </a:xfrm>
          <a:prstGeom prst="rect">
            <a:avLst/>
          </a:prstGeom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24F0A4EA-B6D0-DB38-E1C2-A0D3C08E74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B3C7F9-EF7B-4801-08FB-B48CC605B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1" y="451209"/>
            <a:ext cx="5018314" cy="566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71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D3E66E-9FCB-82EF-2AD1-A719662E9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5030" y="32657"/>
            <a:ext cx="4757056" cy="6156961"/>
          </a:xfrm>
          <a:prstGeom prst="rect">
            <a:avLst/>
          </a:prstGeom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55AE5C90-6245-97B7-21CA-F16B22725D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B5033-F716-362E-6667-1DC69CA83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257" y="0"/>
            <a:ext cx="4757056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24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F7E1DF-E5F2-AEE3-A88D-1BDB94D82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986" y="-741680"/>
            <a:ext cx="759822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461137-0DDB-7FBA-87FC-1427607F5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243" y="0"/>
            <a:ext cx="4642757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20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4CA99B-F457-6172-1662-5D259C69E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3" y="1"/>
            <a:ext cx="5279569" cy="6167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353788-18EC-130B-541B-1CE3CF200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"/>
            <a:ext cx="5638799" cy="616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10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DE56CE-673B-606D-5364-26D21B1D5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68199" cy="611632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7DA321A2-6D04-D445-D0F6-F67A809A21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4232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303934-8472-6720-FA31-428FE29D6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"/>
            <a:ext cx="12039600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54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34565E-C103-F12D-8B39-D671F568D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12115799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92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CBD81E-D490-9ABD-42D7-8609318D3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87" y="0"/>
            <a:ext cx="6183086" cy="6126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FDB650-79C3-889B-6B97-96C569E92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73" y="1"/>
            <a:ext cx="5921827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58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1AC264-E0FB-B81E-6D02-A1F424660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62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636799-92B9-23E7-F249-56AD9196C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743" y="0"/>
            <a:ext cx="7297057" cy="61264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6B77C5-077F-2976-DA60-F9EAF987E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800" y="0"/>
            <a:ext cx="483870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24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0533"/>
          </a:xfrm>
        </p:spPr>
        <p:txBody>
          <a:bodyPr/>
          <a:lstStyle/>
          <a:p>
            <a:pPr algn="ctr"/>
            <a:r>
              <a:rPr b="1" dirty="0" err="1"/>
              <a:t>Concluzii</a:t>
            </a:r>
            <a:r>
              <a:rPr b="1" dirty="0"/>
              <a:t> </a:t>
            </a:r>
            <a:r>
              <a:rPr b="1" dirty="0" err="1"/>
              <a:t>și</a:t>
            </a:r>
            <a:r>
              <a:rPr b="1" dirty="0"/>
              <a:t> </a:t>
            </a:r>
            <a:r>
              <a:rPr b="1" dirty="0" err="1"/>
              <a:t>mulțumiri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53440"/>
            <a:ext cx="11375571" cy="59174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dirty="0"/>
              <a:t> </a:t>
            </a:r>
          </a:p>
          <a:p>
            <a:pPr marL="0" indent="0" algn="just">
              <a:buNone/>
            </a:pPr>
            <a:endParaRPr lang="ro-RO" sz="3200" dirty="0"/>
          </a:p>
          <a:p>
            <a:pPr marL="0" indent="0" algn="just">
              <a:buNone/>
            </a:pPr>
            <a:r>
              <a:rPr sz="3200" dirty="0" err="1"/>
              <a:t>Participarea</a:t>
            </a:r>
            <a:r>
              <a:rPr sz="3200" dirty="0"/>
              <a:t> la </a:t>
            </a:r>
            <a:r>
              <a:rPr sz="3200" dirty="0" err="1"/>
              <a:t>acest</a:t>
            </a:r>
            <a:r>
              <a:rPr sz="3200" dirty="0"/>
              <a:t> curs a </a:t>
            </a:r>
            <a:r>
              <a:rPr sz="3200" dirty="0" err="1"/>
              <a:t>reprezentat</a:t>
            </a:r>
            <a:r>
              <a:rPr sz="3200" dirty="0"/>
              <a:t> o </a:t>
            </a:r>
            <a:r>
              <a:rPr sz="3200" dirty="0" err="1"/>
              <a:t>experiență</a:t>
            </a:r>
            <a:r>
              <a:rPr sz="3200" dirty="0"/>
              <a:t> de </a:t>
            </a:r>
            <a:endParaRPr lang="ro-RO" sz="3200" dirty="0"/>
          </a:p>
          <a:p>
            <a:pPr marL="0" indent="0" algn="just">
              <a:buNone/>
            </a:pPr>
            <a:r>
              <a:rPr sz="3200" dirty="0" err="1"/>
              <a:t>învățare</a:t>
            </a:r>
            <a:r>
              <a:rPr sz="3200" dirty="0"/>
              <a:t> </a:t>
            </a:r>
            <a:r>
              <a:rPr sz="3200" dirty="0" err="1"/>
              <a:t>valoroasă</a:t>
            </a:r>
            <a:r>
              <a:rPr sz="3200" dirty="0"/>
              <a:t>, cu impact</a:t>
            </a:r>
            <a:r>
              <a:rPr lang="ro-RO" sz="3200" dirty="0"/>
              <a:t> </a:t>
            </a:r>
            <a:r>
              <a:rPr sz="3200" dirty="0"/>
              <a:t> </a:t>
            </a:r>
            <a:r>
              <a:rPr sz="3200" dirty="0" err="1"/>
              <a:t>profesional</a:t>
            </a:r>
            <a:r>
              <a:rPr sz="3200" dirty="0"/>
              <a:t> </a:t>
            </a:r>
            <a:r>
              <a:rPr sz="3200" dirty="0" err="1"/>
              <a:t>și</a:t>
            </a:r>
            <a:r>
              <a:rPr sz="3200" dirty="0"/>
              <a:t> pers</a:t>
            </a:r>
            <a:r>
              <a:rPr lang="ro-RO" sz="3200" dirty="0"/>
              <a:t>onal.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D40F50-876E-8633-CB35-14C86AD87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104" y="3534776"/>
            <a:ext cx="4308096" cy="23348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05D6A-2184-FB64-54F8-DB06CE3C3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182881"/>
            <a:ext cx="12100560" cy="1670874"/>
          </a:xfrm>
        </p:spPr>
        <p:txBody>
          <a:bodyPr>
            <a:normAutofit/>
          </a:bodyPr>
          <a:lstStyle/>
          <a:p>
            <a:pPr algn="ctr"/>
            <a:r>
              <a:rPr lang="ro-RO" b="1" dirty="0">
                <a:solidFill>
                  <a:srgbClr val="FF0000"/>
                </a:solidFill>
              </a:rPr>
              <a:t> Barcelona a oferit un context inspirațional pentru descoperire, reflecție și colaborare internațională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F6A786-02E6-FF11-9F11-64575EF8C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2271" y="1853755"/>
            <a:ext cx="6269969" cy="426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8288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121</TotalTime>
  <Words>399</Words>
  <Application>Microsoft Office PowerPoint</Application>
  <PresentationFormat>Widescreen</PresentationFormat>
  <Paragraphs>55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Britannic Bold</vt:lpstr>
      <vt:lpstr>Calibri</vt:lpstr>
      <vt:lpstr>Gill Sans MT</vt:lpstr>
      <vt:lpstr>Gallery</vt:lpstr>
      <vt:lpstr>PowerPoint Presentation</vt:lpstr>
      <vt:lpstr>Învățare în aer liber  pentru dezvoltare socio-emoțională și bunăstare</vt:lpstr>
      <vt:lpstr>PowerPoint Presentation</vt:lpstr>
      <vt:lpstr>PowerPoint Presentation</vt:lpstr>
      <vt:lpstr>Contextul cursului</vt:lpstr>
      <vt:lpstr>         Obiectivele formării</vt:lpstr>
      <vt:lpstr>Structura programului  (12–16 mai 2025)</vt:lpstr>
      <vt:lpstr>Ce este Învățarea  Socio-Emoțională (SEL)</vt:lpstr>
      <vt:lpstr>Învățarea în aer liber – beneficii</vt:lpstr>
      <vt:lpstr>Exemple de activități</vt:lpstr>
      <vt:lpstr>PowerPoint Presentation</vt:lpstr>
      <vt:lpstr>Incluziune și siguranță emoțională</vt:lpstr>
      <vt:lpstr>               Impactul mobilității</vt:lpstr>
      <vt:lpstr> Fotografii turistice din Barcelona Sagrada Familia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Concluzii și mulțumiri</vt:lpstr>
      <vt:lpstr> Barcelona a oferit un context inspirațional pentru descoperire, reflecție și colaborare internațională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 Nastasa</dc:creator>
  <cp:lastModifiedBy>Stanciu Cristiana</cp:lastModifiedBy>
  <cp:revision>42</cp:revision>
  <dcterms:created xsi:type="dcterms:W3CDTF">2025-10-15T08:50:15Z</dcterms:created>
  <dcterms:modified xsi:type="dcterms:W3CDTF">2025-10-22T07:30:08Z</dcterms:modified>
</cp:coreProperties>
</file>